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2885" r:id="rId3"/>
    <p:sldId id="2837" r:id="rId5"/>
    <p:sldId id="2881" r:id="rId6"/>
    <p:sldId id="2899" r:id="rId7"/>
    <p:sldId id="2882" r:id="rId8"/>
    <p:sldId id="2883" r:id="rId9"/>
    <p:sldId id="2946" r:id="rId10"/>
    <p:sldId id="2945" r:id="rId11"/>
    <p:sldId id="2892" r:id="rId12"/>
    <p:sldId id="2953" r:id="rId13"/>
    <p:sldId id="2954" r:id="rId14"/>
    <p:sldId id="2955" r:id="rId15"/>
    <p:sldId id="2956" r:id="rId16"/>
    <p:sldId id="2947" r:id="rId17"/>
  </p:sldIdLst>
  <p:sldSz cx="15119350" cy="10692130"/>
  <p:notesSz cx="10234930" cy="14664055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Arial Black" panose="020B0A04020102020204" pitchFamily="34" charset="0"/>
      <p:bold r:id="rId27"/>
    </p:embeddedFont>
    <p:embeddedFont>
      <p:font typeface="微软雅黑" panose="020B0503020204020204" pitchFamily="34" charset="-122"/>
      <p:regular r:id="rId28"/>
    </p:embeddedFont>
    <p:embeddedFont>
      <p:font typeface="等线" panose="02010600030101010101" charset="-122"/>
      <p:regular r:id="rId29"/>
    </p:embeddedFont>
    <p:embeddedFont>
      <p:font typeface="Calibri" panose="020F0502020204030204"/>
      <p:regular r:id="rId30"/>
      <p:bold r:id="rId31"/>
      <p:italic r:id="rId32"/>
      <p:boldItalic r:id="rId33"/>
    </p:embeddedFont>
    <p:embeddedFont>
      <p:font typeface="方正小标宋简体" panose="02000000000000000000" charset="-122"/>
      <p:regular r:id="rId34"/>
    </p:embeddedFont>
    <p:embeddedFont>
      <p:font typeface="华文隶书" panose="02010800040101010101" pitchFamily="2" charset="-122"/>
      <p:regular r:id="rId35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736600" lvl="1" indent="-20955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473200" lvl="2" indent="-4191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2211705" lvl="3" indent="-63182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948305" lvl="4" indent="-841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-841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-841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-841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-841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466" userDrawn="1">
          <p15:clr>
            <a:srgbClr val="A4A3A4"/>
          </p15:clr>
        </p15:guide>
        <p15:guide id="2" orient="horz" pos="600" userDrawn="1">
          <p15:clr>
            <a:srgbClr val="A4A3A4"/>
          </p15:clr>
        </p15:guide>
        <p15:guide id="3" pos="77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实习生" initials="实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41BBB9"/>
    <a:srgbClr val="4F81BD"/>
    <a:srgbClr val="E9EDF4"/>
    <a:srgbClr val="D0D8E8"/>
    <a:srgbClr val="496686"/>
    <a:srgbClr val="FFA7A7"/>
    <a:srgbClr val="31859C"/>
    <a:srgbClr val="ACCED7"/>
    <a:srgbClr val="CCCCCC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90"/>
    <p:restoredTop sz="94046"/>
  </p:normalViewPr>
  <p:slideViewPr>
    <p:cSldViewPr showGuides="1">
      <p:cViewPr varScale="1">
        <p:scale>
          <a:sx n="71" d="100"/>
          <a:sy n="71" d="100"/>
        </p:scale>
        <p:origin x="1380" y="60"/>
      </p:cViewPr>
      <p:guideLst>
        <p:guide pos="8466"/>
        <p:guide orient="horz" pos="600"/>
        <p:guide pos="7755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font" Target="fonts/font13.fntdata"/><Relationship Id="rId34" Type="http://schemas.openxmlformats.org/officeDocument/2006/relationships/font" Target="fonts/font12.fntdata"/><Relationship Id="rId33" Type="http://schemas.openxmlformats.org/officeDocument/2006/relationships/font" Target="fonts/font11.fntdata"/><Relationship Id="rId32" Type="http://schemas.openxmlformats.org/officeDocument/2006/relationships/font" Target="fonts/font10.fntdata"/><Relationship Id="rId31" Type="http://schemas.openxmlformats.org/officeDocument/2006/relationships/font" Target="fonts/font9.fntdata"/><Relationship Id="rId30" Type="http://schemas.openxmlformats.org/officeDocument/2006/relationships/font" Target="fonts/font8.fntdata"/><Relationship Id="rId3" Type="http://schemas.openxmlformats.org/officeDocument/2006/relationships/slide" Target="slides/slide1.xml"/><Relationship Id="rId29" Type="http://schemas.openxmlformats.org/officeDocument/2006/relationships/font" Target="fonts/font7.fntdata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735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5475" cy="735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4C6B2110-4C11-40DA-A0F8-195C17631A50}" type="datetime1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3928725"/>
            <a:ext cx="4435475" cy="735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797550" y="13928725"/>
            <a:ext cx="4435475" cy="735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17F7FB82-B145-4891-8E4D-892F37247F6F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735013"/>
          </a:xfrm>
          <a:prstGeom prst="rect">
            <a:avLst/>
          </a:prstGeom>
        </p:spPr>
        <p:txBody>
          <a:bodyPr vert="horz" lIns="136118" tIns="68059" rIns="136118" bIns="68059" rtlCol="0"/>
          <a:lstStyle>
            <a:lvl1pPr algn="l">
              <a:defRPr sz="18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735013"/>
          </a:xfrm>
          <a:prstGeom prst="rect">
            <a:avLst/>
          </a:prstGeom>
        </p:spPr>
        <p:txBody>
          <a:bodyPr vert="horz" lIns="136118" tIns="68059" rIns="136118" bIns="68059" rtlCol="0"/>
          <a:lstStyle>
            <a:lvl1pPr algn="r">
              <a:defRPr sz="18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fld id="{C6D9BC56-64F6-474D-AB11-3E3B0E97FB24}" type="datetime1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619250" y="1833563"/>
            <a:ext cx="6996113" cy="4946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6118" tIns="68059" rIns="136118" bIns="68059" rtlCol="0" anchor="ctr"/>
          <a:lstStyle/>
          <a:p>
            <a:pPr lvl="0" fontAlgn="base"/>
            <a:endParaRPr lang="zh-CN" altLang="en-US" strike="noStrike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23938" y="7056438"/>
            <a:ext cx="8186738" cy="5773738"/>
          </a:xfrm>
          <a:prstGeom prst="rect">
            <a:avLst/>
          </a:prstGeom>
        </p:spPr>
        <p:txBody>
          <a:bodyPr vert="horz" wrap="square" lIns="136118" tIns="68059" rIns="136118" bIns="68059" numCol="1" anchor="t" anchorCtr="0" compatLnSpc="1"/>
          <a:lstStyle/>
          <a:p>
            <a:pPr lvl="0" fontAlgn="base"/>
            <a:r>
              <a:rPr lang="zh-CN" altLang="en-US" sz="1845" strike="noStrike" noProof="0"/>
              <a:t>编辑母版文本样式</a:t>
            </a:r>
            <a:endParaRPr lang="zh-CN" altLang="en-US" strike="noStrike" noProof="0"/>
          </a:p>
          <a:p>
            <a:pPr lvl="1" fontAlgn="base"/>
            <a:r>
              <a:rPr lang="zh-CN" altLang="en-US" sz="1845" strike="noStrike" noProof="0"/>
              <a:t>第二级</a:t>
            </a:r>
            <a:endParaRPr lang="zh-CN" altLang="en-US" strike="noStrike" noProof="0"/>
          </a:p>
          <a:p>
            <a:pPr lvl="2" fontAlgn="base"/>
            <a:r>
              <a:rPr lang="zh-CN" altLang="en-US" sz="1845" strike="noStrike" noProof="0"/>
              <a:t>第三级</a:t>
            </a:r>
            <a:endParaRPr lang="zh-CN" altLang="en-US" strike="noStrike" noProof="0"/>
          </a:p>
          <a:p>
            <a:pPr lvl="3" fontAlgn="base"/>
            <a:r>
              <a:rPr lang="zh-CN" altLang="en-US" sz="1845" strike="noStrike" noProof="0"/>
              <a:t>第四级</a:t>
            </a:r>
            <a:endParaRPr lang="zh-CN" altLang="en-US" strike="noStrike" noProof="0"/>
          </a:p>
          <a:p>
            <a:pPr lvl="4" fontAlgn="base"/>
            <a:r>
              <a:rPr lang="zh-CN" altLang="en-US" sz="1845" strike="noStrike" noProof="0"/>
              <a:t>第五级</a:t>
            </a:r>
            <a:endParaRPr lang="zh-CN" altLang="en-US" strike="noStrike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3928725"/>
            <a:ext cx="4435475" cy="735013"/>
          </a:xfrm>
          <a:prstGeom prst="rect">
            <a:avLst/>
          </a:prstGeom>
        </p:spPr>
        <p:txBody>
          <a:bodyPr vert="horz" lIns="136118" tIns="68059" rIns="136118" bIns="68059" rtlCol="0" anchor="b"/>
          <a:lstStyle>
            <a:lvl1pPr algn="l">
              <a:defRPr sz="18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7550" y="13928725"/>
            <a:ext cx="4435475" cy="735013"/>
          </a:xfrm>
          <a:prstGeom prst="rect">
            <a:avLst/>
          </a:prstGeom>
        </p:spPr>
        <p:txBody>
          <a:bodyPr vert="horz" lIns="136118" tIns="68059" rIns="136118" bIns="68059" rtlCol="0" anchor="b"/>
          <a:lstStyle>
            <a:lvl1pPr algn="r">
              <a:defRPr sz="18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fld id="{955CA26F-8B31-42D4-81A6-8094F1DB3073}" type="slidenum">
              <a:rPr lang="zh-CN" altLang="en-US" strike="noStrike" noProof="1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845" kern="1200">
        <a:solidFill>
          <a:schemeClr val="tx1"/>
        </a:solidFill>
        <a:latin typeface="+mn-lt"/>
        <a:ea typeface="+mn-ea"/>
        <a:cs typeface="等线" panose="02010600030101010101" charset="-122"/>
      </a:defRPr>
    </a:lvl1pPr>
    <a:lvl2pPr marL="737235" algn="l" rtl="0" eaLnBrk="0" fontAlgn="base" hangingPunct="0">
      <a:spcBef>
        <a:spcPct val="30000"/>
      </a:spcBef>
      <a:spcAft>
        <a:spcPct val="0"/>
      </a:spcAft>
      <a:defRPr sz="1845" kern="1200">
        <a:solidFill>
          <a:schemeClr val="tx1"/>
        </a:solidFill>
        <a:latin typeface="+mn-lt"/>
        <a:ea typeface="+mn-ea"/>
        <a:cs typeface="等线" panose="02010600030101010101" charset="-122"/>
      </a:defRPr>
    </a:lvl2pPr>
    <a:lvl3pPr marL="1473835" algn="l" rtl="0" eaLnBrk="0" fontAlgn="base" hangingPunct="0">
      <a:spcBef>
        <a:spcPct val="30000"/>
      </a:spcBef>
      <a:spcAft>
        <a:spcPct val="0"/>
      </a:spcAft>
      <a:defRPr sz="1845" kern="1200">
        <a:solidFill>
          <a:schemeClr val="tx1"/>
        </a:solidFill>
        <a:latin typeface="+mn-lt"/>
        <a:ea typeface="+mn-ea"/>
        <a:cs typeface="等线" panose="02010600030101010101" charset="-122"/>
      </a:defRPr>
    </a:lvl3pPr>
    <a:lvl4pPr marL="2211070" algn="l" rtl="0" eaLnBrk="0" fontAlgn="base" hangingPunct="0">
      <a:spcBef>
        <a:spcPct val="30000"/>
      </a:spcBef>
      <a:spcAft>
        <a:spcPct val="0"/>
      </a:spcAft>
      <a:defRPr sz="1845" kern="1200">
        <a:solidFill>
          <a:schemeClr val="tx1"/>
        </a:solidFill>
        <a:latin typeface="+mn-lt"/>
        <a:ea typeface="+mn-ea"/>
        <a:cs typeface="等线" panose="02010600030101010101" charset="-122"/>
      </a:defRPr>
    </a:lvl4pPr>
    <a:lvl5pPr marL="2948305" algn="l" rtl="0" eaLnBrk="0" fontAlgn="base" hangingPunct="0">
      <a:spcBef>
        <a:spcPct val="30000"/>
      </a:spcBef>
      <a:spcAft>
        <a:spcPct val="0"/>
      </a:spcAft>
      <a:defRPr sz="1845" kern="1200">
        <a:solidFill>
          <a:schemeClr val="tx1"/>
        </a:solidFill>
        <a:latin typeface="+mn-lt"/>
        <a:ea typeface="+mn-ea"/>
        <a:cs typeface="等线" panose="02010600030101010101" charset="-122"/>
      </a:defRPr>
    </a:lvl5pPr>
    <a:lvl6pPr marL="3687445" algn="l" defTabSz="1474470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6pPr>
    <a:lvl7pPr marL="4424680" algn="l" defTabSz="1474470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7pPr>
    <a:lvl8pPr marL="5161915" algn="l" defTabSz="1474470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8pPr>
    <a:lvl9pPr marL="5899785" algn="l" defTabSz="1474470" rtl="0" eaLnBrk="1" latinLnBrk="0" hangingPunct="1">
      <a:defRPr sz="19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136118" tIns="68059" rIns="136118" bIns="68059" numCol="1" anchor="t" anchorCtr="0" compatLnSpc="1"/>
          <a:lstStyle/>
          <a:p>
            <a:pPr fontAlgn="base"/>
            <a:endParaRPr lang="zh-CN" altLang="en-US" strike="noStrike" noProof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136118" tIns="68059" rIns="136118" bIns="68059" numCol="1" anchor="t" anchorCtr="0" compatLnSpc="1"/>
          <a:lstStyle/>
          <a:p>
            <a:pPr fontAlgn="base"/>
            <a:endParaRPr lang="zh-CN" altLang="en-US" strike="noStrike" noProof="1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136118" tIns="68059" rIns="136118" bIns="68059" numCol="1" anchor="t" anchorCtr="0" compatLnSpc="1"/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2291" name="灯片编号占位符 5"/>
          <p:cNvSpPr>
            <a:spLocks noGrp="1"/>
          </p:cNvSpPr>
          <p:nvPr>
            <p:ph type="sldNum" sz="quarter"/>
          </p:nvPr>
        </p:nvSpPr>
        <p:spPr>
          <a:xfrm>
            <a:off x="5797550" y="13928725"/>
            <a:ext cx="4435475" cy="735013"/>
          </a:xfrm>
          <a:prstGeom prst="rect">
            <a:avLst/>
          </a:prstGeom>
          <a:noFill/>
          <a:ln w="9525">
            <a:noFill/>
          </a:ln>
        </p:spPr>
        <p:txBody>
          <a:bodyPr vert="horz" lIns="136118" tIns="68059" rIns="136118" bIns="68059" anchor="b" anchorCtr="0"/>
          <a:p>
            <a:pPr lvl="0" algn="r"/>
            <a:fld id="{9A0DB2DC-4C9A-4742-B13C-FB6460FD3503}" type="slidenum">
              <a:rPr lang="zh-CN" altLang="en-US" sz="1800"/>
            </a:fld>
            <a:endParaRPr lang="zh-CN" altLang="en-US" sz="1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 wrap="square" lIns="136118" tIns="68059" rIns="136118" bIns="68059" numCol="1" anchor="t" anchorCtr="0" compatLnSpc="1"/>
          <a:lstStyle/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章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uangy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755" y="305346"/>
            <a:ext cx="6361378" cy="539502"/>
          </a:xfrm>
        </p:spPr>
        <p:txBody>
          <a:bodyPr/>
          <a:lstStyle>
            <a:lvl1pPr algn="l">
              <a:defRPr sz="32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889921" y="2062571"/>
            <a:ext cx="11339525" cy="3409655"/>
          </a:xfrm>
        </p:spPr>
        <p:txBody>
          <a:bodyPr anchor="b">
            <a:normAutofit/>
          </a:bodyPr>
          <a:lstStyle>
            <a:lvl1pPr algn="ctr">
              <a:defRPr sz="935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base"/>
            <a:r>
              <a:rPr lang="zh-CN" altLang="en-US" sz="9355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89921" y="5615776"/>
            <a:ext cx="11339525" cy="2581424"/>
          </a:xfrm>
        </p:spPr>
        <p:txBody>
          <a:bodyPr>
            <a:normAutofit/>
          </a:bodyPr>
          <a:lstStyle>
            <a:lvl1pPr marL="0" indent="0" algn="ctr">
              <a:buNone/>
              <a:defRPr sz="2805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713105" indent="0" algn="ctr">
              <a:buNone/>
              <a:defRPr sz="3120"/>
            </a:lvl2pPr>
            <a:lvl3pPr marL="1425575" indent="0" algn="ctr">
              <a:buNone/>
              <a:defRPr sz="2805"/>
            </a:lvl3pPr>
            <a:lvl4pPr marL="2138680" indent="0" algn="ctr">
              <a:buNone/>
              <a:defRPr sz="2495"/>
            </a:lvl4pPr>
            <a:lvl5pPr marL="2851150" indent="0" algn="ctr">
              <a:buNone/>
              <a:defRPr sz="2495"/>
            </a:lvl5pPr>
            <a:lvl6pPr marL="3564255" indent="0" algn="ctr">
              <a:buNone/>
              <a:defRPr sz="2495"/>
            </a:lvl6pPr>
            <a:lvl7pPr marL="4276725" indent="0" algn="ctr">
              <a:buNone/>
              <a:defRPr sz="2495"/>
            </a:lvl7pPr>
            <a:lvl8pPr marL="4989830" indent="0" algn="ctr">
              <a:buNone/>
              <a:defRPr sz="2495"/>
            </a:lvl8pPr>
            <a:lvl9pPr marL="5702300" indent="0" algn="ctr">
              <a:buNone/>
              <a:defRPr sz="2495"/>
            </a:lvl9pPr>
          </a:lstStyle>
          <a:p>
            <a:pPr fontAlgn="base"/>
            <a:r>
              <a:rPr lang="zh-CN" altLang="en-US" sz="2805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755650" y="427038"/>
            <a:ext cx="13608050" cy="17827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755650" y="2493963"/>
            <a:ext cx="13608050" cy="70580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640080" algn="ctr" rtl="0" fontAlgn="base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80160" algn="ctr" rtl="0" fontAlgn="base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920240" algn="ctr" rtl="0" fontAlgn="base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560320" algn="ctr" rtl="0" fontAlgn="base">
        <a:spcBef>
          <a:spcPct val="0"/>
        </a:spcBef>
        <a:spcAft>
          <a:spcPct val="0"/>
        </a:spcAft>
        <a:defRPr sz="616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40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-73025" y="5634038"/>
            <a:ext cx="921385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37235" indent="-2101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473835" indent="-4203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2211070" indent="-6311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948305" indent="-8413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633980" algn="l" defTabSz="105346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3160395" algn="l" defTabSz="105346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687445" algn="l" defTabSz="105346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4213860" algn="l" defTabSz="1053465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all" spc="0" normalizeH="0" baseline="0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武昌区户外广告详细规划</a:t>
            </a:r>
            <a:endParaRPr kumimoji="0" lang="zh-CN" altLang="en-US" sz="6000" b="1" i="0" u="none" strike="noStrike" kern="1200" cap="all" spc="0" normalizeH="0" baseline="0" noProof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098" name="文本框 2"/>
          <p:cNvSpPr txBox="1"/>
          <p:nvPr/>
        </p:nvSpPr>
        <p:spPr>
          <a:xfrm>
            <a:off x="792163" y="7434263"/>
            <a:ext cx="5597525" cy="10398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eaLnBrk="0" hangingPunct="0">
              <a:buNone/>
            </a:pPr>
            <a:r>
              <a:rPr lang="zh-CN" altLang="en-US" sz="2400" dirty="0">
                <a:solidFill>
                  <a:schemeClr val="accent1"/>
                </a:solidFill>
                <a:latin typeface="方正细黑一_GBK" charset="-122"/>
                <a:ea typeface="方正细黑一_GBK" charset="-122"/>
                <a:sym typeface="微软雅黑" panose="020B0503020204020204" pitchFamily="34" charset="-122"/>
              </a:rPr>
              <a:t>编制单位：武昌区城市管理执法局 </a:t>
            </a:r>
            <a:r>
              <a:rPr lang="en-US" altLang="zh-CN" sz="2400" dirty="0">
                <a:solidFill>
                  <a:schemeClr val="accent1"/>
                </a:solidFill>
                <a:latin typeface="方正细黑一_GBK" charset="-122"/>
                <a:ea typeface="方正细黑一_GBK" charset="-122"/>
                <a:sym typeface="微软雅黑" panose="020B0503020204020204" pitchFamily="34" charset="-122"/>
              </a:rPr>
              <a:t>           </a:t>
            </a:r>
            <a:endParaRPr lang="en-US" altLang="zh-CN" sz="2400" dirty="0">
              <a:solidFill>
                <a:schemeClr val="accent1"/>
              </a:solidFill>
              <a:latin typeface="方正细黑一_GBK" charset="-122"/>
              <a:ea typeface="方正细黑一_GBK" charset="-122"/>
            </a:endParaRPr>
          </a:p>
          <a:p>
            <a:pPr eaLnBrk="0" hangingPunct="0">
              <a:buNone/>
            </a:pPr>
            <a:r>
              <a:rPr lang="zh-CN" altLang="en-US" sz="2400" dirty="0">
                <a:solidFill>
                  <a:schemeClr val="accent1"/>
                </a:solidFill>
                <a:latin typeface="方正细黑一_GBK" charset="-122"/>
                <a:ea typeface="方正细黑一_GBK" charset="-122"/>
                <a:sym typeface="微软雅黑" panose="020B0503020204020204" pitchFamily="34" charset="-122"/>
              </a:rPr>
              <a:t>编制时间：</a:t>
            </a:r>
            <a:r>
              <a:rPr lang="en-US" altLang="zh-CN" sz="2400" dirty="0" smtClean="0">
                <a:solidFill>
                  <a:schemeClr val="accent1"/>
                </a:solidFill>
                <a:latin typeface="方正细黑一_GBK" charset="-122"/>
                <a:ea typeface="方正细黑一_GBK" charset="-122"/>
                <a:cs typeface="方正细黑一_GBK" charset="-122"/>
                <a:sym typeface="+mn-ea"/>
              </a:rPr>
              <a:t>2026</a:t>
            </a:r>
            <a:r>
              <a:rPr lang="zh-CN" altLang="en-US" sz="2400" dirty="0" smtClean="0">
                <a:solidFill>
                  <a:schemeClr val="accent1"/>
                </a:solidFill>
                <a:latin typeface="方正细黑一_GBK" charset="-122"/>
                <a:ea typeface="方正细黑一_GBK" charset="-122"/>
                <a:cs typeface="方正细黑一_GBK" charset="-122"/>
                <a:sym typeface="+mn-ea"/>
              </a:rPr>
              <a:t>年</a:t>
            </a:r>
            <a:r>
              <a:rPr lang="en-US" altLang="zh-CN" sz="2400" dirty="0" smtClean="0">
                <a:solidFill>
                  <a:schemeClr val="accent1"/>
                </a:solidFill>
                <a:latin typeface="方正细黑一_GBK" charset="-122"/>
                <a:ea typeface="方正细黑一_GBK" charset="-122"/>
                <a:cs typeface="方正细黑一_GBK" charset="-122"/>
                <a:sym typeface="+mn-ea"/>
              </a:rPr>
              <a:t>4</a:t>
            </a:r>
            <a:r>
              <a:rPr lang="zh-CN" altLang="en-US" sz="2400" dirty="0" smtClean="0">
                <a:solidFill>
                  <a:schemeClr val="accent1"/>
                </a:solidFill>
                <a:latin typeface="方正细黑一_GBK" charset="-122"/>
                <a:ea typeface="方正细黑一_GBK" charset="-122"/>
                <a:cs typeface="方正细黑一_GBK" charset="-122"/>
                <a:sym typeface="+mn-ea"/>
              </a:rPr>
              <a:t>月</a:t>
            </a:r>
            <a:endParaRPr lang="zh-CN" altLang="en-US" sz="2400" dirty="0">
              <a:solidFill>
                <a:schemeClr val="accent1"/>
              </a:solidFill>
              <a:latin typeface="方正细黑一_GBK" charset="-122"/>
              <a:ea typeface="方正细黑一_GBK" charset="-122"/>
            </a:endParaRPr>
          </a:p>
          <a:p>
            <a:pPr eaLnBrk="0" hangingPunct="0"/>
            <a:endParaRPr lang="zh-CN" altLang="en-US" sz="2400" b="1" dirty="0">
              <a:latin typeface="仿宋_GB2312" panose="02010609030101010101" charset="-122"/>
              <a:ea typeface="仿宋_GB2312" panose="02010609030101010101" charset="-122"/>
            </a:endParaRPr>
          </a:p>
        </p:txBody>
      </p:sp>
      <p:sp>
        <p:nvSpPr>
          <p:cNvPr id="4" name="Rectangle 6"/>
          <p:cNvSpPr/>
          <p:nvPr>
            <p:custDataLst>
              <p:tags r:id="rId1"/>
            </p:custDataLst>
          </p:nvPr>
        </p:nvSpPr>
        <p:spPr>
          <a:xfrm>
            <a:off x="-5080" y="1098550"/>
            <a:ext cx="15124113" cy="5314950"/>
          </a:xfrm>
          <a:prstGeom prst="rect">
            <a:avLst/>
          </a:prstGeom>
          <a:solidFill>
            <a:srgbClr val="41B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fontAlgn="base">
              <a:buNone/>
            </a:pPr>
            <a:endParaRPr lang="en-US" sz="2355" strike="noStrike" noProof="1"/>
          </a:p>
        </p:txBody>
      </p:sp>
      <p:sp>
        <p:nvSpPr>
          <p:cNvPr id="4100" name="文本框 1"/>
          <p:cNvSpPr txBox="1"/>
          <p:nvPr/>
        </p:nvSpPr>
        <p:spPr>
          <a:xfrm>
            <a:off x="8350250" y="1457325"/>
            <a:ext cx="6478588" cy="1106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3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规划编号：</a:t>
            </a:r>
            <a:r>
              <a:rPr lang="zh-CN" altLang="en-US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zh-CN" altLang="en-US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昌</a:t>
            </a:r>
            <a:r>
              <a:rPr lang="zh-CN" altLang="en-US" sz="3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3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202604001</a:t>
            </a:r>
            <a:r>
              <a:rPr lang="zh-CN" sz="3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</a:t>
            </a:r>
            <a:endParaRPr lang="zh-CN" sz="3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eaLnBrk="0" hangingPunct="0"/>
            <a:endParaRPr lang="zh-CN" altLang="en-US" sz="3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25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3238" y="5057775"/>
            <a:ext cx="119761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6350" b="1" i="0" u="none" strike="noStrike" kern="1200" cap="all" spc="0" normalizeH="0" baseline="0" noProof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武昌区户外广告详细规划</a:t>
            </a:r>
            <a:r>
              <a:rPr kumimoji="0" lang="zh-CN" altLang="en-US" sz="7060" b="1" i="0" u="none" strike="noStrike" kern="1200" cap="all" spc="0" normalizeH="0" baseline="0" noProof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zh-CN" altLang="en-US" sz="3765" b="0" i="0" u="none" strike="noStrike" kern="1200" cap="all" spc="0" normalizeH="0" baseline="0" noProof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4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8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文本框 1"/>
          <p:cNvSpPr txBox="1"/>
          <p:nvPr/>
        </p:nvSpPr>
        <p:spPr>
          <a:xfrm>
            <a:off x="669925" y="352425"/>
            <a:ext cx="69278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</a:rPr>
              <a:t>产权资料（</a:t>
            </a:r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  <a:sym typeface="微软雅黑" panose="020B0503020204020204" pitchFamily="34" charset="-122"/>
              </a:rPr>
              <a:t>房产证、红线图等</a:t>
            </a:r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</a:rPr>
              <a:t>）</a:t>
            </a:r>
            <a:endParaRPr lang="zh-CN" altLang="en-US" sz="2800"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pic>
        <p:nvPicPr>
          <p:cNvPr id="4" name="图片 3" descr="6dc0637824304086811d8661336eb2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210" y="953770"/>
            <a:ext cx="6040120" cy="8536940"/>
          </a:xfrm>
          <a:prstGeom prst="rect">
            <a:avLst/>
          </a:prstGeom>
        </p:spPr>
      </p:pic>
      <p:pic>
        <p:nvPicPr>
          <p:cNvPr id="5" name="图片 4" descr="扫描全能王 ⁨2026-1-16 10.23⁩_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385" y="875030"/>
            <a:ext cx="6097905" cy="85026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文本框 1"/>
          <p:cNvSpPr txBox="1"/>
          <p:nvPr/>
        </p:nvSpPr>
        <p:spPr>
          <a:xfrm>
            <a:off x="669925" y="352425"/>
            <a:ext cx="69278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</a:rPr>
              <a:t>产权资料（</a:t>
            </a:r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  <a:sym typeface="微软雅黑" panose="020B0503020204020204" pitchFamily="34" charset="-122"/>
              </a:rPr>
              <a:t>房产证、红线图等</a:t>
            </a:r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</a:rPr>
              <a:t>）</a:t>
            </a:r>
            <a:endParaRPr lang="zh-CN" altLang="en-US" sz="2800"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pic>
        <p:nvPicPr>
          <p:cNvPr id="5" name="图片 4" descr="QQ_17685639196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3600" y="1189355"/>
            <a:ext cx="5775960" cy="8244205"/>
          </a:xfrm>
          <a:prstGeom prst="rect">
            <a:avLst/>
          </a:prstGeom>
        </p:spPr>
      </p:pic>
      <p:pic>
        <p:nvPicPr>
          <p:cNvPr id="6" name="图片 5" descr="QQ_17685638045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195" y="1170305"/>
            <a:ext cx="6161405" cy="82403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文本框 1"/>
          <p:cNvSpPr txBox="1"/>
          <p:nvPr/>
        </p:nvSpPr>
        <p:spPr>
          <a:xfrm>
            <a:off x="669925" y="352425"/>
            <a:ext cx="6927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</a:rPr>
              <a:t>营业执照</a:t>
            </a:r>
            <a:endParaRPr lang="zh-CN" altLang="en-US" sz="2800"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pic>
        <p:nvPicPr>
          <p:cNvPr id="2" name="图片 1" descr="7ae2b48d1c9f50976db76ed1396547e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4235" y="1097915"/>
            <a:ext cx="12275820" cy="86518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51890" y="501650"/>
            <a:ext cx="5039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  <a:sym typeface="+mn-ea"/>
              </a:rPr>
              <a:t>加盟协议</a:t>
            </a:r>
            <a:endParaRPr lang="zh-CN" altLang="en-US" sz="2800"/>
          </a:p>
        </p:txBody>
      </p:sp>
      <p:pic>
        <p:nvPicPr>
          <p:cNvPr id="3" name="图片 2" descr="微信图片_20260429095420_138_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1890" y="1242060"/>
            <a:ext cx="6141720" cy="8724265"/>
          </a:xfrm>
          <a:prstGeom prst="rect">
            <a:avLst/>
          </a:prstGeom>
        </p:spPr>
      </p:pic>
      <p:pic>
        <p:nvPicPr>
          <p:cNvPr id="4" name="图片 3" descr="微信图片_20260429095421_139_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965" y="1242060"/>
            <a:ext cx="6040120" cy="87115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直接连接符 16"/>
          <p:cNvSpPr/>
          <p:nvPr/>
        </p:nvSpPr>
        <p:spPr>
          <a:xfrm>
            <a:off x="0" y="5116513"/>
            <a:ext cx="15119350" cy="0"/>
          </a:xfrm>
          <a:prstGeom prst="line">
            <a:avLst/>
          </a:prstGeom>
          <a:ln w="3175" cap="flat" cmpd="sng">
            <a:solidFill>
              <a:srgbClr val="80808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t" anchorCtr="0"/>
          <a:p>
            <a:pPr eaLnBrk="0" hangingPunct="0"/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4751388" y="4552950"/>
            <a:ext cx="6324600" cy="109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1" dirty="0" smtClean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武昌区城市</a:t>
            </a:r>
            <a:r>
              <a:rPr kumimoji="0" lang="zh-CN" altLang="en-US" sz="4000" b="0" i="0" u="none" strike="noStrike" kern="1200" cap="none" spc="0" normalizeH="0" baseline="0" noProof="1" dirty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管理</a:t>
            </a:r>
            <a:r>
              <a:rPr kumimoji="0" lang="zh-CN" altLang="en-US" sz="4000" b="0" i="0" u="none" strike="noStrike" kern="1200" cap="none" spc="0" normalizeH="0" baseline="0" noProof="1" dirty="0" smtClean="0">
                <a:solidFill>
                  <a:schemeClr val="tx1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执法局</a:t>
            </a:r>
            <a:endParaRPr kumimoji="0" lang="zh-CN" altLang="en-US" sz="4000" b="0" i="0" u="none" strike="noStrike" kern="1200" cap="none" spc="0" normalizeH="0" baseline="0" noProof="1" dirty="0">
              <a:solidFill>
                <a:schemeClr val="tx1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" name="表格 8"/>
          <p:cNvGraphicFramePr/>
          <p:nvPr/>
        </p:nvGraphicFramePr>
        <p:xfrm>
          <a:off x="804863" y="665163"/>
          <a:ext cx="13509625" cy="6669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546"/>
                <a:gridCol w="3246256"/>
                <a:gridCol w="956310"/>
                <a:gridCol w="906175"/>
                <a:gridCol w="1023075"/>
                <a:gridCol w="1262433"/>
                <a:gridCol w="1262433"/>
                <a:gridCol w="1262433"/>
                <a:gridCol w="1262433"/>
                <a:gridCol w="1262433"/>
                <a:gridCol w="540467"/>
              </a:tblGrid>
              <a:tr h="762583">
                <a:tc gridSpan="11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32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户外广告设置详细规划基本</a:t>
                      </a:r>
                      <a:r>
                        <a:rPr lang="zh-CN" sz="3200" b="1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情况</a:t>
                      </a:r>
                      <a:endParaRPr lang="en-US" altLang="en-US" sz="32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725267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点位名称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规划前</a:t>
                      </a:r>
                      <a:endParaRPr lang="zh-CN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规划后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页码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77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endParaRPr lang="zh-CN" sz="160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6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广告</a:t>
                      </a:r>
                      <a:endParaRPr lang="en-US" altLang="zh-CN" sz="1600" b="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6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总数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广告</a:t>
                      </a:r>
                      <a:endParaRPr lang="en-US" altLang="zh-CN" sz="1600" b="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6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总数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广告</a:t>
                      </a:r>
                      <a:endParaRPr lang="en-US" altLang="zh-CN" sz="1600" b="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6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总面积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墙面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地面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65214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内透光</a:t>
                      </a:r>
                      <a:r>
                        <a:rPr lang="zh-CN" sz="16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式</a:t>
                      </a:r>
                      <a:endParaRPr lang="en-US" altLang="zh-CN" sz="1600" b="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6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灯</a:t>
                      </a:r>
                      <a:r>
                        <a:rPr lang="zh-CN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箱广告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LED</a:t>
                      </a:r>
                      <a:r>
                        <a:rPr lang="zh-CN" sz="16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电子</a:t>
                      </a:r>
                      <a:endParaRPr lang="en-US" altLang="zh-CN" sz="1600" b="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6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显示屏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集约式</a:t>
                      </a:r>
                      <a:endParaRPr lang="en-US" altLang="zh-CN" sz="1600" b="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6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招牌</a:t>
                      </a:r>
                      <a:r>
                        <a:rPr lang="zh-CN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标识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建筑物</a:t>
                      </a:r>
                      <a:endParaRPr lang="en-US" altLang="zh-CN" sz="1600" b="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6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  <a:r>
                        <a:rPr lang="zh-CN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标识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集约式</a:t>
                      </a:r>
                      <a:endParaRPr lang="en-US" altLang="zh-CN" sz="1600" b="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6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招牌</a:t>
                      </a:r>
                      <a:r>
                        <a:rPr lang="zh-CN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标识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400" dirty="0" smtClean="0">
                          <a:latin typeface="+mn-lt"/>
                          <a:ea typeface="+mn-ea"/>
                        </a:rPr>
                        <a:t>中北路</a:t>
                      </a:r>
                      <a:r>
                        <a:rPr lang="en-US" altLang="zh-CN" sz="1400" dirty="0" smtClean="0">
                          <a:latin typeface="+mn-lt"/>
                          <a:ea typeface="+mn-ea"/>
                        </a:rPr>
                        <a:t>-</a:t>
                      </a:r>
                      <a:r>
                        <a:rPr lang="zh-CN" altLang="en-US" sz="1400" dirty="0" smtClean="0">
                          <a:latin typeface="+mn-lt"/>
                          <a:ea typeface="+mn-ea"/>
                        </a:rPr>
                        <a:t>雅斯特</a:t>
                      </a:r>
                      <a:r>
                        <a:rPr lang="zh-CN" altLang="en-US" sz="1400" dirty="0" smtClean="0">
                          <a:latin typeface="+mn-lt"/>
                          <a:ea typeface="+mn-ea"/>
                        </a:rPr>
                        <a:t>岳家嘴酒店</a:t>
                      </a:r>
                      <a:endParaRPr lang="zh-CN" altLang="en-US" sz="1400" dirty="0" smtClean="0">
                        <a:latin typeface="+mn-lt"/>
                        <a:ea typeface="+mn-ea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15m</a:t>
                      </a:r>
                      <a:r>
                        <a:rPr lang="en-US" altLang="en-US" sz="1400" b="0" baseline="300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1400" b="0" baseline="3000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en-US" sz="1400" b="0" baseline="3000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en-US" sz="1400" b="0" baseline="3000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4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b="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en-US" sz="1400" b="0" baseline="3000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en-US" sz="1400" b="0" baseline="3000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dirty="0"/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en-US" sz="1400" b="0" baseline="3000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en-US" sz="1400" b="0" baseline="3000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en-US" sz="1400" b="0" baseline="3000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9865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  <a:endParaRPr lang="en-US" altLang="en-US" sz="16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en-US" sz="1400" b="0" baseline="30000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4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0" y="-15875"/>
            <a:ext cx="15119350" cy="3201988"/>
          </a:xfrm>
          <a:prstGeom prst="rect">
            <a:avLst/>
          </a:prstGeom>
          <a:solidFill>
            <a:srgbClr val="41B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 dirty="0"/>
          </a:p>
        </p:txBody>
      </p:sp>
      <p:sp>
        <p:nvSpPr>
          <p:cNvPr id="7171" name="文本框 4"/>
          <p:cNvSpPr txBox="1"/>
          <p:nvPr/>
        </p:nvSpPr>
        <p:spPr>
          <a:xfrm>
            <a:off x="41275" y="-125730"/>
            <a:ext cx="4422775" cy="3937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en-US" altLang="zh-CN" sz="2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5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2" name="文本框 3"/>
          <p:cNvSpPr txBox="1"/>
          <p:nvPr/>
        </p:nvSpPr>
        <p:spPr>
          <a:xfrm>
            <a:off x="2087880" y="2354580"/>
            <a:ext cx="1382903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中北路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雅斯特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岳家嘴酒店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文本框 1"/>
          <p:cNvSpPr txBox="1"/>
          <p:nvPr/>
        </p:nvSpPr>
        <p:spPr>
          <a:xfrm>
            <a:off x="3689985" y="666115"/>
            <a:ext cx="7739380" cy="7664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 defTabSz="266700" eaLnBrk="0" hangingPunct="0"/>
            <a:r>
              <a:rPr lang="zh-CN" altLang="en-US" sz="3200" b="1">
                <a:latin typeface="Calibri" panose="020F0502020204030204"/>
                <a:ea typeface="宋体" panose="02010600030101010101" pitchFamily="2" charset="-122"/>
              </a:rPr>
              <a:t>雅斯特</a:t>
            </a:r>
            <a:r>
              <a:rPr lang="zh-CN" altLang="en-US" sz="3200" b="1">
                <a:latin typeface="Calibri" panose="020F0502020204030204"/>
                <a:ea typeface="宋体" panose="02010600030101010101" pitchFamily="2" charset="-122"/>
              </a:rPr>
              <a:t>岳家嘴酒店户外广告招牌基本概述</a:t>
            </a:r>
            <a:endParaRPr lang="zh-CN" altLang="en-US" sz="3200" b="1"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147" name="文本框 3"/>
          <p:cNvSpPr txBox="1"/>
          <p:nvPr/>
        </p:nvSpPr>
        <p:spPr>
          <a:xfrm>
            <a:off x="895350" y="1241425"/>
            <a:ext cx="13560425" cy="70688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ea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endParaRPr lang="en-US" altLang="zh-CN" sz="16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雅斯特岳家嘴酒店位于湖北省武汉市武昌区中北路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227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号湖北传输局大楼，房屋性质为酒店租赁房产（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楼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商室、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层、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层、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层），其中办公建筑面积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总约为5500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平方米，该综合办公楼预计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2026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月对户外广告招牌设置规划如下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400">
                <a:latin typeface="宋体" panose="02010600030101010101" pitchFamily="2" charset="-122"/>
                <a:sym typeface="+mn-ea"/>
              </a:rPr>
              <a:t>拟申请建筑物标识</a:t>
            </a:r>
            <a:r>
              <a:rPr lang="en-US" altLang="zh-CN" sz="2400">
                <a:latin typeface="宋体" panose="02010600030101010101" pitchFamily="2" charset="-122"/>
                <a:sym typeface="+mn-ea"/>
              </a:rPr>
              <a:t>5</a:t>
            </a:r>
            <a:r>
              <a:rPr lang="zh-CN" altLang="en-US" sz="2400">
                <a:latin typeface="宋体" panose="02010600030101010101" pitchFamily="2" charset="-122"/>
                <a:sym typeface="+mn-ea"/>
              </a:rPr>
              <a:t>个标识字</a:t>
            </a:r>
            <a:r>
              <a:rPr lang="en-US" altLang="zh-CN" sz="2400">
                <a:latin typeface="宋体" panose="02010600030101010101" pitchFamily="2" charset="-122"/>
                <a:sym typeface="+mn-ea"/>
              </a:rPr>
              <a:t>,</a:t>
            </a:r>
            <a:r>
              <a:rPr lang="zh-CN" altLang="en-US" sz="2400">
                <a:latin typeface="宋体" panose="02010600030101010101" pitchFamily="2" charset="-122"/>
                <a:sym typeface="+mn-ea"/>
              </a:rPr>
              <a:t>单个字面积</a:t>
            </a:r>
            <a:r>
              <a:rPr lang="en-US" altLang="zh-CN" sz="2400">
                <a:latin typeface="宋体" panose="02010600030101010101" pitchFamily="2" charset="-122"/>
                <a:sym typeface="+mn-ea"/>
              </a:rPr>
              <a:t>2.25</a:t>
            </a:r>
            <a:r>
              <a:rPr lang="zh-CN" altLang="en-US" sz="2400">
                <a:latin typeface="宋体" panose="02010600030101010101" pitchFamily="2" charset="-122"/>
                <a:sym typeface="+mn-ea"/>
              </a:rPr>
              <a:t>平方米</a:t>
            </a:r>
            <a:r>
              <a:rPr lang="en-US" altLang="zh-CN" sz="2400">
                <a:latin typeface="宋体" panose="02010600030101010101" pitchFamily="2" charset="-122"/>
                <a:sym typeface="+mn-ea"/>
              </a:rPr>
              <a:t>(1.5</a:t>
            </a:r>
            <a:r>
              <a:rPr lang="zh-CN" altLang="en-US" sz="2400">
                <a:latin typeface="宋体" panose="02010600030101010101" pitchFamily="2" charset="-122"/>
                <a:sym typeface="+mn-ea"/>
              </a:rPr>
              <a:t>米</a:t>
            </a:r>
            <a:r>
              <a:rPr lang="en-US" altLang="zh-CN" sz="2400">
                <a:latin typeface="宋体" panose="02010600030101010101" pitchFamily="2" charset="-122"/>
                <a:sym typeface="+mn-ea"/>
              </a:rPr>
              <a:t>*1.5</a:t>
            </a:r>
            <a:r>
              <a:rPr lang="zh-CN" altLang="en-US" sz="2400">
                <a:latin typeface="宋体" panose="02010600030101010101" pitchFamily="2" charset="-122"/>
                <a:sym typeface="+mn-ea"/>
              </a:rPr>
              <a:t>米</a:t>
            </a:r>
            <a:r>
              <a:rPr lang="en-US" altLang="zh-CN" sz="2400">
                <a:latin typeface="宋体" panose="02010600030101010101" pitchFamily="2" charset="-122"/>
                <a:sym typeface="+mn-ea"/>
              </a:rPr>
              <a:t>)</a:t>
            </a:r>
            <a:r>
              <a:rPr lang="zh-CN" altLang="en-US" sz="2400">
                <a:latin typeface="宋体" panose="02010600030101010101" pitchFamily="2" charset="-122"/>
                <a:sym typeface="+mn-ea"/>
              </a:rPr>
              <a:t>，楼宇标识结构位于实体墙结构，拟申请的建筑物标识未影响房屋原有结构、设置墙面为塔楼两侧部外墙墙面、未影响消防救援通道和遮窗设置，对此，为提升酒店辨识度，拟申请楼宇标识</a:t>
            </a:r>
            <a:r>
              <a:rPr lang="zh-CN" altLang="en-US" sz="2400">
                <a:latin typeface="宋体" panose="02010600030101010101" pitchFamily="2" charset="-122"/>
                <a:sym typeface="+mn-ea"/>
              </a:rPr>
              <a:t>一处。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/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1"/>
          <p:cNvSpPr txBox="1"/>
          <p:nvPr/>
        </p:nvSpPr>
        <p:spPr bwMode="auto">
          <a:xfrm>
            <a:off x="503238" y="342900"/>
            <a:ext cx="424815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normAutofit/>
          </a:bodyPr>
          <a:lstStyle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kumimoji="0" lang="zh-CN" altLang="en-US" sz="3200" b="1" i="0" kern="1200" cap="none" spc="0" normalizeH="0" baseline="0" noProof="0" dirty="0" smtClean="0">
                <a:solidFill>
                  <a:srgbClr val="41BBB9"/>
                </a:solidFill>
                <a:latin typeface="+mj-lt"/>
                <a:ea typeface="+mj-ea"/>
                <a:cs typeface="+mj-cs"/>
                <a:sym typeface="+mn-ea"/>
              </a:rPr>
              <a:t>规划前</a:t>
            </a:r>
            <a:endParaRPr kumimoji="0" lang="zh-CN" altLang="en-US" sz="3200" b="1" i="0" kern="1200" cap="none" spc="0" normalizeH="0" baseline="0" noProof="0" dirty="0" smtClean="0">
              <a:solidFill>
                <a:srgbClr val="41BBB9"/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10243" name="文本框 9"/>
          <p:cNvSpPr txBox="1"/>
          <p:nvPr/>
        </p:nvSpPr>
        <p:spPr>
          <a:xfrm>
            <a:off x="1943735" y="522605"/>
            <a:ext cx="10517188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图中为雅思特岳家嘴</a:t>
            </a:r>
            <a:r>
              <a:rPr lang="zh-CN" sz="2000" dirty="0"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酒店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，中北路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227号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湖北传输局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" name="图片 3" descr="8f201f7733b83df15585d8bd22858ac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1660" y="1026160"/>
            <a:ext cx="6503035" cy="8674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标题 1"/>
          <p:cNvSpPr txBox="1"/>
          <p:nvPr/>
        </p:nvSpPr>
        <p:spPr>
          <a:xfrm>
            <a:off x="359728" y="90170"/>
            <a:ext cx="5545137" cy="712788"/>
          </a:xfrm>
          <a:prstGeom prst="rect">
            <a:avLst/>
          </a:prstGeom>
          <a:noFill/>
          <a:ln w="9525">
            <a:noFill/>
          </a:ln>
        </p:spPr>
        <p:txBody>
          <a:bodyPr wrap="square" lIns="91436" tIns="45718" rIns="91436" bIns="45718" anchor="ctr" anchorCtr="0"/>
          <a:p>
            <a:pPr marR="0" defTabSz="914400" eaLnBrk="0" hangingPunct="0">
              <a:buClrTx/>
              <a:buSzTx/>
              <a:buFontTx/>
              <a:buNone/>
              <a:defRPr/>
            </a:pPr>
            <a:r>
              <a:rPr lang="zh-CN" altLang="en-US" sz="3200" b="1" noProof="0" dirty="0" smtClean="0">
                <a:solidFill>
                  <a:srgbClr val="41BBB9"/>
                </a:solidFill>
                <a:latin typeface="+mj-lt"/>
                <a:ea typeface="+mj-ea"/>
                <a:cs typeface="+mj-cs"/>
                <a:sym typeface="+mn-ea"/>
              </a:rPr>
              <a:t>规划后</a:t>
            </a:r>
            <a:endParaRPr lang="zh-CN" altLang="en-US" sz="3200" b="1" baseline="0" dirty="0">
              <a:solidFill>
                <a:srgbClr val="496686"/>
              </a:solidFill>
              <a:latin typeface="Arial Black" panose="020B0A040201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1223963" y="9161463"/>
          <a:ext cx="12537440" cy="915988"/>
        </p:xfrm>
        <a:graphic>
          <a:graphicData uri="http://schemas.openxmlformats.org/drawingml/2006/table">
            <a:tbl>
              <a:tblPr/>
              <a:tblGrid>
                <a:gridCol w="544195"/>
                <a:gridCol w="1840865"/>
                <a:gridCol w="1007110"/>
                <a:gridCol w="1470025"/>
                <a:gridCol w="2523490"/>
                <a:gridCol w="2060575"/>
                <a:gridCol w="3091180"/>
              </a:tblGrid>
              <a:tr h="35433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建筑物名称招牌标识</a:t>
                      </a:r>
                      <a:endParaRPr lang="en-US" altLang="en-US" sz="1800" b="1">
                        <a:solidFill>
                          <a:srgbClr val="FFFFFF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BBB9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901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编号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建筑物名称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楼层总数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标牌标识面积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单个字符尺寸（宽*高）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整体尺寸（宽*高）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招牌整体与所在墙面高度占比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355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雅斯特酒店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层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11.25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平方米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1.5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米X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1.5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米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1.5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米X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米</a:t>
                      </a:r>
                      <a:endParaRPr lang="en-US" altLang="zh-CN" sz="14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6.7%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2" name="图片 1" descr="a33bdc4769fb490be5823013d7fa4d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4645" y="834390"/>
            <a:ext cx="6696710" cy="82962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64235" y="594360"/>
            <a:ext cx="75565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/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  <a:sym typeface="+mn-ea"/>
              </a:rPr>
              <a:t>产权资料（</a:t>
            </a:r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  <a:sym typeface="微软雅黑" panose="020B0503020204020204" pitchFamily="34" charset="-122"/>
              </a:rPr>
              <a:t>房产证、红线图等</a:t>
            </a:r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  <a:sym typeface="+mn-ea"/>
              </a:rPr>
              <a:t>）</a:t>
            </a:r>
            <a:endParaRPr lang="zh-CN" altLang="en-US" sz="2800">
              <a:latin typeface="方正小标宋简体" panose="02000000000000000000" charset="-122"/>
              <a:ea typeface="方正小标宋简体" panose="02000000000000000000" charset="-122"/>
              <a:sym typeface="+mn-ea"/>
            </a:endParaRPr>
          </a:p>
        </p:txBody>
      </p:sp>
      <p:pic>
        <p:nvPicPr>
          <p:cNvPr id="2" name="图片 1" descr="QQ_17685636536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7560" y="1529715"/>
            <a:ext cx="6346190" cy="79781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64235" y="666115"/>
            <a:ext cx="75565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/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  <a:sym typeface="+mn-ea"/>
              </a:rPr>
              <a:t>产权资料（</a:t>
            </a:r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  <a:sym typeface="微软雅黑" panose="020B0503020204020204" pitchFamily="34" charset="-122"/>
              </a:rPr>
              <a:t>房产证、红线图等</a:t>
            </a:r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  <a:sym typeface="+mn-ea"/>
              </a:rPr>
              <a:t>）</a:t>
            </a:r>
            <a:endParaRPr lang="zh-CN" altLang="en-US" sz="2800">
              <a:latin typeface="方正小标宋简体" panose="02000000000000000000" charset="-122"/>
              <a:ea typeface="方正小标宋简体" panose="02000000000000000000" charset="-122"/>
              <a:sym typeface="+mn-ea"/>
            </a:endParaRPr>
          </a:p>
        </p:txBody>
      </p:sp>
      <p:pic>
        <p:nvPicPr>
          <p:cNvPr id="4" name="图片 3" descr="QQ_17685519779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315" y="1315085"/>
            <a:ext cx="6047105" cy="80625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文本框 1"/>
          <p:cNvSpPr txBox="1"/>
          <p:nvPr/>
        </p:nvSpPr>
        <p:spPr>
          <a:xfrm>
            <a:off x="669925" y="378460"/>
            <a:ext cx="692785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</a:rPr>
              <a:t>产权资料（</a:t>
            </a:r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  <a:sym typeface="微软雅黑" panose="020B0503020204020204" pitchFamily="34" charset="-122"/>
              </a:rPr>
              <a:t>房产证、红线图等</a:t>
            </a:r>
            <a:r>
              <a:rPr lang="zh-CN" altLang="en-US" sz="2800">
                <a:latin typeface="方正小标宋简体" panose="02000000000000000000" charset="-122"/>
                <a:ea typeface="方正小标宋简体" panose="02000000000000000000" charset="-122"/>
              </a:rPr>
              <a:t>）</a:t>
            </a:r>
            <a:endParaRPr lang="zh-CN" altLang="en-US" sz="2800"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pic>
        <p:nvPicPr>
          <p:cNvPr id="2" name="图片 1" descr="QQ_17685520095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3145" y="1026160"/>
            <a:ext cx="10841355" cy="81711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932</Words>
  <Application>WPS 演示</Application>
  <PresentationFormat>自定义</PresentationFormat>
  <Paragraphs>220</Paragraphs>
  <Slides>14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Arial Black</vt:lpstr>
      <vt:lpstr>微软雅黑</vt:lpstr>
      <vt:lpstr>等线</vt:lpstr>
      <vt:lpstr>方正细黑一_GBK</vt:lpstr>
      <vt:lpstr>黑体</vt:lpstr>
      <vt:lpstr>仿宋_GB2312</vt:lpstr>
      <vt:lpstr>Calibri</vt:lpstr>
      <vt:lpstr>方正小标宋简体</vt:lpstr>
      <vt:lpstr>华文隶书</vt:lpstr>
      <vt:lpstr>仿宋</vt:lpstr>
      <vt:lpstr>Arial Unicode MS</vt:lpstr>
      <vt:lpstr>仿宋_GB2312</vt:lpstr>
      <vt:lpstr>方正细黑一_GBK</vt:lpstr>
      <vt:lpstr>方正仿宋_GB2312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chuangyi</dc:creator>
  <cp:lastModifiedBy>WPS_1599532705</cp:lastModifiedBy>
  <cp:revision>2293</cp:revision>
  <cp:lastPrinted>2020-07-27T03:36:00Z</cp:lastPrinted>
  <dcterms:created xsi:type="dcterms:W3CDTF">2017-02-08T08:58:00Z</dcterms:created>
  <dcterms:modified xsi:type="dcterms:W3CDTF">2026-04-29T02:04:40Z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12E885FE580C4094A11363CB0E255343_13</vt:lpwstr>
  </property>
</Properties>
</file>